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64" r:id="rId4"/>
    <p:sldId id="265" r:id="rId5"/>
    <p:sldId id="262" r:id="rId6"/>
    <p:sldId id="261" r:id="rId7"/>
    <p:sldId id="260" r:id="rId8"/>
    <p:sldId id="257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90"/>
  </p:normalViewPr>
  <p:slideViewPr>
    <p:cSldViewPr snapToGrid="0">
      <p:cViewPr varScale="1">
        <p:scale>
          <a:sx n="105" d="100"/>
          <a:sy n="105" d="100"/>
        </p:scale>
        <p:origin x="103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7A884-0A82-9948-9698-1EC004B403B3}" type="datetimeFigureOut">
              <a:rPr lang="en-US" smtClean="0"/>
              <a:t>8/2/25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2C78B-D3B4-EB4E-90CB-59DE010E9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84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8FCE3-65B4-FEDD-E042-1E9506541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A0D67-4FE2-2345-785C-70ACEB110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31740-272C-7EDA-4018-6DF984F0D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FCE9A-F5E1-5B4F-B23D-E040CB33354E}" type="datetime1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66E68-0BBE-1C5B-098A-8E69157DF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CD017-E920-8943-16D0-D0FFDBF3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50ABC-53CB-9C4B-8E1B-D814206D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85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94DD-5D40-1A3C-0AEC-758B6A64B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EE8BA-121C-5ADF-DCB8-0DE0BB694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2BB51-B039-88ED-4DB6-D2CB2B2B7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6E55-6210-334C-AEF3-40B280C174DA}" type="datetime1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0CB1D-B7D6-EA7A-6333-78BAB919B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AB878-AA26-91FB-8E50-ACF40DB0C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50ABC-53CB-9C4B-8E1B-D814206D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76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B24B8B-D611-2B3B-13C5-E5CCEB278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3E168A-9B79-2B25-4FDC-0BE1BBFE7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33987-7BAE-C750-E2BC-831777D31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5A538-9002-3446-AC3D-02714021A718}" type="datetime1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73F24-A003-3E1A-6D3F-9BF0B6381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B63B5-34FC-153B-0985-352A8AED4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50ABC-53CB-9C4B-8E1B-D814206D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85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4DF33-E6C8-C398-B548-70200613B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65D1D-855F-829D-3AE4-49A275B21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C859E-D71C-9860-E21A-630636FE5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316C0-D529-8A42-BE8D-99F07CE13C6A}" type="datetime1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DBF70-295D-90E7-473E-D3A75C24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07CD2-EE56-A1EA-89EC-B603EC19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50ABC-53CB-9C4B-8E1B-D814206D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65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DEA55-5379-C5F8-FC3F-7C320F005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086BCE-CD6E-451E-2A64-B03EB9158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51488-F499-5164-1ADA-FD61461B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C035-604B-E747-88A5-080B80170FA1}" type="datetime1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1C0E3-5CB3-19B5-200C-59E92FAA7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66969-153C-92D7-1853-2E6BF795E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50ABC-53CB-9C4B-8E1B-D814206D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184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82811-3DC3-E85C-2023-4C29C0481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18DC-B52F-3A4B-84CB-3C8ABAA5A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FA7564-0D77-056E-DC71-3C8C923C1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ECD0A8-FCBE-E3F7-16B3-8054169C3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06518-5F1C-4A46-A8FE-A08029027C66}" type="datetime1">
              <a:rPr lang="en-US" smtClean="0"/>
              <a:t>8/2/25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FBBFA-9417-1795-FBD7-E4419DAA7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38085-F3D5-D156-29D1-CAA8E4C5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50ABC-53CB-9C4B-8E1B-D814206D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90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295A4-A43D-8ADD-FDB6-5DD68019A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98403-CEB6-1DD0-D507-B231DE3B7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DE1AE-52D3-A560-E522-BD16AD576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C2DD12-669B-C598-1A5C-A70FF5AA2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0E8708-573B-938E-DAD6-13B58942CC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BF6A6-2392-ABCB-0BE4-96D11E08A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A1D1E-C580-E142-90A2-B2F529C57632}" type="datetime1">
              <a:rPr lang="en-US" smtClean="0"/>
              <a:t>8/2/25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8EE4D0-ADCD-2B16-F51B-0D14C133C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40610F-BDBF-C699-6AC0-85F32CF3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50ABC-53CB-9C4B-8E1B-D814206D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21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D995-563C-9972-B01C-01822BA22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4C39CB-BC04-42C8-DF18-C3968B891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B6DF3-3BCC-8540-95AA-9B5E16789DE7}" type="datetime1">
              <a:rPr lang="en-US" smtClean="0"/>
              <a:t>8/2/25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065CB4-E4E1-2365-CCDB-4B7BDCF7F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6FE78-740C-B5E3-542F-6CA5645B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50ABC-53CB-9C4B-8E1B-D814206D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1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C43C7D-395B-03FE-DE13-41D724B9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F8520-596E-CE41-8383-CD6EC408935F}" type="datetime1">
              <a:rPr lang="en-US" smtClean="0"/>
              <a:t>8/2/25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DC707-38C0-6BF4-EFDC-A325E7972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5C8FE-625A-1793-A66F-B58FAB46F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50ABC-53CB-9C4B-8E1B-D814206D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68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9555B-5607-3DDB-0A51-000F9BD2F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1153F-524C-C744-6F27-7E2923F67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14EAE9-239A-DDE4-39CE-E03F9C686B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7C9EE-C151-79A6-4EEC-742BCDF44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9EBF9-6B42-FC44-9B9B-CBAB09669909}" type="datetime1">
              <a:rPr lang="en-US" smtClean="0"/>
              <a:t>8/2/25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D6EDA4-B82F-1000-E91E-365972451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617C6-F28B-CD0B-8CCE-28DA27F9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50ABC-53CB-9C4B-8E1B-D814206D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49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C70E1-49D0-3BDF-FA3A-EA2AC74E2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0209BE-84C7-89D5-C1CE-CA81CC7D38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44163-9993-F4B7-723F-AE6D40740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25C38-40A7-2406-390E-218CF5AEE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DFA77-65C1-FD49-8851-6425F3192282}" type="datetime1">
              <a:rPr lang="en-US" smtClean="0"/>
              <a:t>8/2/25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467F7-0258-2276-303E-11E126CFF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43FFC-314F-E646-1C87-CE80EC71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50ABC-53CB-9C4B-8E1B-D814206D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20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1A9E0B-072A-71A0-45AC-A00ED8C8A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1C979-5BC5-B83C-BCCC-AAD0FE056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29BED-4F98-A6D2-522F-27F0764409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63FC03-CF4F-1943-BF80-01F377A0DC3B}" type="datetime1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C8994-1132-A6AD-96BF-221429E86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65DC4-6C6D-C602-D50E-F9A4507DD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C50ABC-53CB-9C4B-8E1B-D814206D2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19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1E5D8-6743-2A53-54B7-F4B730152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Myths and Mysteries About Speculation in the Oil Market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E2447-C484-8542-F822-3F1C19D8A6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Ilia </a:t>
            </a:r>
            <a:r>
              <a:rPr lang="en-US" dirty="0" err="1"/>
              <a:t>Bouchouev</a:t>
            </a:r>
            <a:r>
              <a:rPr lang="en-US" dirty="0"/>
              <a:t> and Wu-Yen Sun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70673-30B8-D631-7782-4227C495B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50ABC-53CB-9C4B-8E1B-D814206D23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828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C4E8-D45B-2B5B-B5C0-FA8F818F4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17499"/>
          </a:xfrm>
        </p:spPr>
        <p:txBody>
          <a:bodyPr/>
          <a:lstStyle/>
          <a:p>
            <a:r>
              <a:rPr lang="en-US" dirty="0"/>
              <a:t>Executive Summary – 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D07E1-F103-7799-9590-EAD424393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EE5F6-7227-A742-1467-47228C8A1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50ABC-53CB-9C4B-8E1B-D814206D2321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A0EB9-ED47-885C-4312-39AB03D8A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178" y="817499"/>
            <a:ext cx="64516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42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75837-C50C-75D3-1A51-C74A0E91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– A Brief History of Oil Speculation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5A2AD-4968-2069-D65E-E11B4CBFE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48B2B-6C13-B79C-6C61-534A96B42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50ABC-53CB-9C4B-8E1B-D814206D2321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4D01F-0B90-CE8E-DDEC-1B24468A1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646238"/>
            <a:ext cx="62865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70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A767D-040C-6EC1-F9E0-51E03988F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08" y="143283"/>
            <a:ext cx="10515600" cy="780923"/>
          </a:xfrm>
        </p:spPr>
        <p:txBody>
          <a:bodyPr/>
          <a:lstStyle/>
          <a:p>
            <a:r>
              <a:rPr lang="en-US" dirty="0"/>
              <a:t>Who Is Who in Oil Speculation?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A2666-B615-1DC5-6D63-07950109C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C898D-D881-5CEB-2BDC-524549A79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50ABC-53CB-9C4B-8E1B-D814206D232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EF709-3073-8148-ABA8-E1C1B63DC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" y="1690688"/>
            <a:ext cx="6128436" cy="3808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140D66-5107-4AC8-A5C7-E9C6239F0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66" y="1646238"/>
            <a:ext cx="5445863" cy="380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22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E693-8C29-7799-EA68-055830D2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6399"/>
            <a:ext cx="73914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Makes the Oil Market Special?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5DDCF-BA84-043F-FFA6-755832EA0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CAECC-C539-A260-477B-1D4118F4F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50ABC-53CB-9C4B-8E1B-D814206D2321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3E8E9-967A-85AD-EFCD-58CF38B8F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53" y="1860037"/>
            <a:ext cx="54864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97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4225-95B3-CF73-7185-DBEC9434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7888224" cy="1011238"/>
          </a:xfrm>
        </p:spPr>
        <p:txBody>
          <a:bodyPr>
            <a:normAutofit fontScale="90000"/>
          </a:bodyPr>
          <a:lstStyle/>
          <a:p>
            <a:r>
              <a:rPr lang="en-US" dirty="0"/>
              <a:t>Winners and Losers in the Oil Futures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10E9C-CBE0-F253-7293-CA21F226A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4F653-FA06-8B7F-1FCB-F844CFB0F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50ABC-53CB-9C4B-8E1B-D814206D2321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25B585-8905-AEDC-C536-72834DAE5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7763"/>
            <a:ext cx="6616700" cy="502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760CF3-273D-BC88-3C85-F3F1AE4E3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424" y="2355418"/>
            <a:ext cx="7141464" cy="235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18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605B3-A76A-5CC8-C951-9294DFBB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" y="136525"/>
            <a:ext cx="8610600" cy="707771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effectLst/>
              </a:rPr>
              <a:t>How Can One Replicate the Strategy of the Winners?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C5EA3-ACCD-4EF2-84A7-1CCC538C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50ABC-53CB-9C4B-8E1B-D814206D2321}" type="slidenum">
              <a:rPr lang="en-US" smtClean="0"/>
              <a:t>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B43F90-6204-9A0F-4662-519C16F42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C5A5F9-16C7-F4E9-138C-587B4A0F9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" y="1087240"/>
            <a:ext cx="5447926" cy="5269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8D27DD-879D-B465-7BD1-C754F85C5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415" y="575080"/>
            <a:ext cx="4944035" cy="28168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C41E8E-0BCC-E5D5-B7CA-DDCB873A7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759" y="3611234"/>
            <a:ext cx="4489976" cy="26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61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A328B-DE17-6171-09C1-717393BFB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7242048" cy="841164"/>
          </a:xfrm>
        </p:spPr>
        <p:txBody>
          <a:bodyPr>
            <a:normAutofit/>
          </a:bodyPr>
          <a:lstStyle/>
          <a:p>
            <a:r>
              <a:rPr lang="en-US" sz="2800" dirty="0"/>
              <a:t>Does Speculator Behavior Predict Future Prices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4E43B9-F437-63F2-BAB0-B5C2A2CB7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480" y="100741"/>
            <a:ext cx="3656575" cy="2569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9EC527-9CFC-09B1-C961-8A88E8A69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825" y="2670322"/>
            <a:ext cx="3656575" cy="196644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03D35-F1E2-5253-7430-86AD76D10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50ABC-53CB-9C4B-8E1B-D814206D2321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5E51F0-6D68-350C-84EB-62415A84A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874" y="4586384"/>
            <a:ext cx="3432652" cy="182034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49B865-FAB3-7FFE-323F-0E4D2FD02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B005A1-BC61-F207-4A52-45EABC8AB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45" y="1385531"/>
            <a:ext cx="6350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02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0C2E-6644-0A98-4E85-4F26E5171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3C285-F6B6-0063-5CAE-297D048D9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60A24-B22D-AE4C-4F44-97A97693F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50ABC-53CB-9C4B-8E1B-D814206D2321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45838-044B-C968-0A12-CE058AD27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478" y="1825625"/>
            <a:ext cx="55753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72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75</Words>
  <Application>Microsoft Macintosh PowerPoint</Application>
  <PresentationFormat>Widescreen</PresentationFormat>
  <Paragraphs>19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Myths and Mysteries About Speculation in the Oil Market</vt:lpstr>
      <vt:lpstr>Executive Summary – Key Takeaways</vt:lpstr>
      <vt:lpstr>Introduction – A Brief History of Oil Speculation</vt:lpstr>
      <vt:lpstr>Who Is Who in Oil Speculation?</vt:lpstr>
      <vt:lpstr>What Makes the Oil Market Special?</vt:lpstr>
      <vt:lpstr>Winners and Losers in the Oil Futures Market</vt:lpstr>
      <vt:lpstr>How Can One Replicate the Strategy of the Winners?</vt:lpstr>
      <vt:lpstr>Does Speculator Behavior Predict Future Prices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Oualid Missaoui</dc:creator>
  <cp:lastModifiedBy>Oualid Missaoui</cp:lastModifiedBy>
  <cp:revision>1</cp:revision>
  <dcterms:created xsi:type="dcterms:W3CDTF">2025-08-02T23:05:06Z</dcterms:created>
  <dcterms:modified xsi:type="dcterms:W3CDTF">2025-08-03T21:19:53Z</dcterms:modified>
</cp:coreProperties>
</file>